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8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4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A77A09-2CCC-4E52-8516-E8540AC46CA6}" type="doc">
      <dgm:prSet loTypeId="urn:microsoft.com/office/officeart/2005/8/layout/orgChart1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45415BC-489D-449E-A46F-24E88AA5B8F3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Биотехнология</a:t>
          </a:r>
        </a:p>
      </dgm:t>
    </dgm:pt>
    <dgm:pt modelId="{E6E7C1B1-819E-4DA8-8F90-5A0C54BCA648}" type="parTrans" cxnId="{A29C5164-26AB-4BBC-B2BC-51B4EB7D629A}">
      <dgm:prSet/>
      <dgm:spPr/>
      <dgm:t>
        <a:bodyPr/>
        <a:lstStyle/>
        <a:p>
          <a:endParaRPr lang="ru-RU"/>
        </a:p>
      </dgm:t>
    </dgm:pt>
    <dgm:pt modelId="{92EFA6B7-0314-450C-BF26-C93B40387B15}" type="sibTrans" cxnId="{A29C5164-26AB-4BBC-B2BC-51B4EB7D629A}">
      <dgm:prSet/>
      <dgm:spPr/>
      <dgm:t>
        <a:bodyPr/>
        <a:lstStyle/>
        <a:p>
          <a:endParaRPr lang="ru-RU"/>
        </a:p>
      </dgm:t>
    </dgm:pt>
    <dgm:pt modelId="{44FE6179-C222-4358-ABB1-07D953503AC0}">
      <dgm:prSet phldrT="[Текст]" custT="1"/>
      <dgm:spPr/>
      <dgm:t>
        <a:bodyPr/>
        <a:lstStyle/>
        <a:p>
          <a:r>
            <a:rPr lang="ru-RU" sz="2400" dirty="0"/>
            <a:t>Традиционная</a:t>
          </a:r>
        </a:p>
        <a:p>
          <a:r>
            <a:rPr lang="ru-RU" sz="1600" dirty="0"/>
            <a:t>Технологическая микробиология </a:t>
          </a:r>
        </a:p>
        <a:p>
          <a:r>
            <a:rPr lang="ru-RU" sz="1600" dirty="0"/>
            <a:t>Техническая энзимология</a:t>
          </a:r>
        </a:p>
        <a:p>
          <a:r>
            <a:rPr lang="ru-RU" sz="1600" dirty="0"/>
            <a:t>Биохимическая энзимология</a:t>
          </a:r>
        </a:p>
        <a:p>
          <a:r>
            <a:rPr lang="ru-RU" sz="1600" dirty="0"/>
            <a:t>Инженерная энзимология</a:t>
          </a:r>
        </a:p>
        <a:p>
          <a:endParaRPr lang="ru-RU" sz="1800" dirty="0"/>
        </a:p>
      </dgm:t>
    </dgm:pt>
    <dgm:pt modelId="{E0C00753-11B8-410C-9F4D-BE5502EFC9EB}" type="parTrans" cxnId="{A15123F9-8D90-4022-B0D9-09C415E1F212}">
      <dgm:prSet/>
      <dgm:spPr/>
      <dgm:t>
        <a:bodyPr/>
        <a:lstStyle/>
        <a:p>
          <a:endParaRPr lang="ru-RU"/>
        </a:p>
      </dgm:t>
    </dgm:pt>
    <dgm:pt modelId="{FE5F58A4-E19D-4B1D-A201-8696F9A49C79}" type="sibTrans" cxnId="{A15123F9-8D90-4022-B0D9-09C415E1F212}">
      <dgm:prSet/>
      <dgm:spPr/>
      <dgm:t>
        <a:bodyPr/>
        <a:lstStyle/>
        <a:p>
          <a:endParaRPr lang="ru-RU"/>
        </a:p>
      </dgm:t>
    </dgm:pt>
    <dgm:pt modelId="{B283A2A4-4331-422A-A495-FC7978D84D72}">
      <dgm:prSet phldrT="[Текст]" custT="1"/>
      <dgm:spPr/>
      <dgm:t>
        <a:bodyPr/>
        <a:lstStyle/>
        <a:p>
          <a:r>
            <a:rPr lang="ru-RU" sz="2900" dirty="0"/>
            <a:t>Новая</a:t>
          </a:r>
        </a:p>
        <a:p>
          <a:r>
            <a:rPr lang="ru-RU" sz="1600" dirty="0"/>
            <a:t>Генетическая инженерия</a:t>
          </a:r>
        </a:p>
        <a:p>
          <a:r>
            <a:rPr lang="ru-RU" sz="1600" dirty="0"/>
            <a:t>клеточная инженерия</a:t>
          </a:r>
        </a:p>
      </dgm:t>
    </dgm:pt>
    <dgm:pt modelId="{3E354DB7-0ED3-4197-A3DD-86E340909066}" type="parTrans" cxnId="{BFDF09A3-9830-4511-8F6B-7E88FE07D86C}">
      <dgm:prSet/>
      <dgm:spPr/>
      <dgm:t>
        <a:bodyPr/>
        <a:lstStyle/>
        <a:p>
          <a:endParaRPr lang="ru-RU"/>
        </a:p>
      </dgm:t>
    </dgm:pt>
    <dgm:pt modelId="{44C77729-98C2-429D-A2C5-D26648A27671}" type="sibTrans" cxnId="{BFDF09A3-9830-4511-8F6B-7E88FE07D86C}">
      <dgm:prSet/>
      <dgm:spPr/>
      <dgm:t>
        <a:bodyPr/>
        <a:lstStyle/>
        <a:p>
          <a:endParaRPr lang="ru-RU"/>
        </a:p>
      </dgm:t>
    </dgm:pt>
    <dgm:pt modelId="{9E81D407-2772-4714-AD8C-0D2177ADDACC}" type="pres">
      <dgm:prSet presAssocID="{6DA77A09-2CCC-4E52-8516-E8540AC46C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8112752-B61D-4091-A1DD-F609AFDB67E3}" type="pres">
      <dgm:prSet presAssocID="{C45415BC-489D-449E-A46F-24E88AA5B8F3}" presName="hierRoot1" presStyleCnt="0">
        <dgm:presLayoutVars>
          <dgm:hierBranch val="init"/>
        </dgm:presLayoutVars>
      </dgm:prSet>
      <dgm:spPr/>
    </dgm:pt>
    <dgm:pt modelId="{CFA5E30D-BDCB-4A71-A7E1-45D911A70F29}" type="pres">
      <dgm:prSet presAssocID="{C45415BC-489D-449E-A46F-24E88AA5B8F3}" presName="rootComposite1" presStyleCnt="0"/>
      <dgm:spPr/>
    </dgm:pt>
    <dgm:pt modelId="{AEC1E8D6-BF0C-458D-AB76-EE60AF81A093}" type="pres">
      <dgm:prSet presAssocID="{C45415BC-489D-449E-A46F-24E88AA5B8F3}" presName="rootText1" presStyleLbl="node0" presStyleIdx="0" presStyleCnt="1">
        <dgm:presLayoutVars>
          <dgm:chPref val="3"/>
        </dgm:presLayoutVars>
      </dgm:prSet>
      <dgm:spPr/>
    </dgm:pt>
    <dgm:pt modelId="{1D6F395C-F3D5-4E24-8F34-0E622C435316}" type="pres">
      <dgm:prSet presAssocID="{C45415BC-489D-449E-A46F-24E88AA5B8F3}" presName="rootConnector1" presStyleLbl="node1" presStyleIdx="0" presStyleCnt="0"/>
      <dgm:spPr/>
    </dgm:pt>
    <dgm:pt modelId="{49EAEFB4-9479-47E2-B4C8-4F5AAE0D58AC}" type="pres">
      <dgm:prSet presAssocID="{C45415BC-489D-449E-A46F-24E88AA5B8F3}" presName="hierChild2" presStyleCnt="0"/>
      <dgm:spPr/>
    </dgm:pt>
    <dgm:pt modelId="{9FE7CC4D-9817-466B-9856-803B4C9C6BF2}" type="pres">
      <dgm:prSet presAssocID="{E0C00753-11B8-410C-9F4D-BE5502EFC9EB}" presName="Name37" presStyleLbl="parChTrans1D2" presStyleIdx="0" presStyleCnt="2"/>
      <dgm:spPr/>
    </dgm:pt>
    <dgm:pt modelId="{490FC782-4C49-49B8-AC98-679C2BCAF73C}" type="pres">
      <dgm:prSet presAssocID="{44FE6179-C222-4358-ABB1-07D953503AC0}" presName="hierRoot2" presStyleCnt="0">
        <dgm:presLayoutVars>
          <dgm:hierBranch val="init"/>
        </dgm:presLayoutVars>
      </dgm:prSet>
      <dgm:spPr/>
    </dgm:pt>
    <dgm:pt modelId="{DFCC05AD-C889-4767-9FC0-A6FD1BF63D2C}" type="pres">
      <dgm:prSet presAssocID="{44FE6179-C222-4358-ABB1-07D953503AC0}" presName="rootComposite" presStyleCnt="0"/>
      <dgm:spPr/>
    </dgm:pt>
    <dgm:pt modelId="{CAD8AF55-29B0-4069-BE02-9011A31F9A5A}" type="pres">
      <dgm:prSet presAssocID="{44FE6179-C222-4358-ABB1-07D953503AC0}" presName="rootText" presStyleLbl="node2" presStyleIdx="0" presStyleCnt="2" custScaleX="106181" custScaleY="196505">
        <dgm:presLayoutVars>
          <dgm:chPref val="3"/>
        </dgm:presLayoutVars>
      </dgm:prSet>
      <dgm:spPr/>
    </dgm:pt>
    <dgm:pt modelId="{BD3E4477-8F16-40BA-AE12-E5819B8147C3}" type="pres">
      <dgm:prSet presAssocID="{44FE6179-C222-4358-ABB1-07D953503AC0}" presName="rootConnector" presStyleLbl="node2" presStyleIdx="0" presStyleCnt="2"/>
      <dgm:spPr/>
    </dgm:pt>
    <dgm:pt modelId="{447EE684-8CCE-453A-B701-DF154DD2C650}" type="pres">
      <dgm:prSet presAssocID="{44FE6179-C222-4358-ABB1-07D953503AC0}" presName="hierChild4" presStyleCnt="0"/>
      <dgm:spPr/>
    </dgm:pt>
    <dgm:pt modelId="{C86077C2-8988-473F-BF2F-D5984E2F75FF}" type="pres">
      <dgm:prSet presAssocID="{44FE6179-C222-4358-ABB1-07D953503AC0}" presName="hierChild5" presStyleCnt="0"/>
      <dgm:spPr/>
    </dgm:pt>
    <dgm:pt modelId="{ECD6160F-B1E2-4AE3-8FD4-D05684849156}" type="pres">
      <dgm:prSet presAssocID="{3E354DB7-0ED3-4197-A3DD-86E340909066}" presName="Name37" presStyleLbl="parChTrans1D2" presStyleIdx="1" presStyleCnt="2"/>
      <dgm:spPr/>
    </dgm:pt>
    <dgm:pt modelId="{B49407FC-AA60-4AE2-BF58-26FC8A84F14B}" type="pres">
      <dgm:prSet presAssocID="{B283A2A4-4331-422A-A495-FC7978D84D72}" presName="hierRoot2" presStyleCnt="0">
        <dgm:presLayoutVars>
          <dgm:hierBranch val="init"/>
        </dgm:presLayoutVars>
      </dgm:prSet>
      <dgm:spPr/>
    </dgm:pt>
    <dgm:pt modelId="{5D124F80-8358-4C51-A5FF-F87F2F8C1709}" type="pres">
      <dgm:prSet presAssocID="{B283A2A4-4331-422A-A495-FC7978D84D72}" presName="rootComposite" presStyleCnt="0"/>
      <dgm:spPr/>
    </dgm:pt>
    <dgm:pt modelId="{E7C5A503-7D99-48E5-B742-7B5A52720C7A}" type="pres">
      <dgm:prSet presAssocID="{B283A2A4-4331-422A-A495-FC7978D84D72}" presName="rootText" presStyleLbl="node2" presStyleIdx="1" presStyleCnt="2" custScaleX="105437" custScaleY="196354">
        <dgm:presLayoutVars>
          <dgm:chPref val="3"/>
        </dgm:presLayoutVars>
      </dgm:prSet>
      <dgm:spPr/>
    </dgm:pt>
    <dgm:pt modelId="{E9FC380E-F0F9-4062-84C3-380886217F85}" type="pres">
      <dgm:prSet presAssocID="{B283A2A4-4331-422A-A495-FC7978D84D72}" presName="rootConnector" presStyleLbl="node2" presStyleIdx="1" presStyleCnt="2"/>
      <dgm:spPr/>
    </dgm:pt>
    <dgm:pt modelId="{0EC164C2-2675-41E9-AA90-750F71D94165}" type="pres">
      <dgm:prSet presAssocID="{B283A2A4-4331-422A-A495-FC7978D84D72}" presName="hierChild4" presStyleCnt="0"/>
      <dgm:spPr/>
    </dgm:pt>
    <dgm:pt modelId="{2754E35C-D168-4625-B1E8-8F67474E52DE}" type="pres">
      <dgm:prSet presAssocID="{B283A2A4-4331-422A-A495-FC7978D84D72}" presName="hierChild5" presStyleCnt="0"/>
      <dgm:spPr/>
    </dgm:pt>
    <dgm:pt modelId="{3DAACBE7-F931-4C2C-BF15-2BEC5131014D}" type="pres">
      <dgm:prSet presAssocID="{C45415BC-489D-449E-A46F-24E88AA5B8F3}" presName="hierChild3" presStyleCnt="0"/>
      <dgm:spPr/>
    </dgm:pt>
  </dgm:ptLst>
  <dgm:cxnLst>
    <dgm:cxn modelId="{2137671D-6511-4405-95CD-CC25A729F009}" type="presOf" srcId="{E0C00753-11B8-410C-9F4D-BE5502EFC9EB}" destId="{9FE7CC4D-9817-466B-9856-803B4C9C6BF2}" srcOrd="0" destOrd="0" presId="urn:microsoft.com/office/officeart/2005/8/layout/orgChart1"/>
    <dgm:cxn modelId="{40F77A33-345F-4453-9472-4BC8E52CF2AC}" type="presOf" srcId="{C45415BC-489D-449E-A46F-24E88AA5B8F3}" destId="{1D6F395C-F3D5-4E24-8F34-0E622C435316}" srcOrd="1" destOrd="0" presId="urn:microsoft.com/office/officeart/2005/8/layout/orgChart1"/>
    <dgm:cxn modelId="{A29C5164-26AB-4BBC-B2BC-51B4EB7D629A}" srcId="{6DA77A09-2CCC-4E52-8516-E8540AC46CA6}" destId="{C45415BC-489D-449E-A46F-24E88AA5B8F3}" srcOrd="0" destOrd="0" parTransId="{E6E7C1B1-819E-4DA8-8F90-5A0C54BCA648}" sibTransId="{92EFA6B7-0314-450C-BF26-C93B40387B15}"/>
    <dgm:cxn modelId="{3599CE79-70CC-4C90-A5D0-79E212D242C3}" type="presOf" srcId="{6DA77A09-2CCC-4E52-8516-E8540AC46CA6}" destId="{9E81D407-2772-4714-AD8C-0D2177ADDACC}" srcOrd="0" destOrd="0" presId="urn:microsoft.com/office/officeart/2005/8/layout/orgChart1"/>
    <dgm:cxn modelId="{78C29A8E-40CB-4038-B262-99A668EE2875}" type="presOf" srcId="{B283A2A4-4331-422A-A495-FC7978D84D72}" destId="{E9FC380E-F0F9-4062-84C3-380886217F85}" srcOrd="1" destOrd="0" presId="urn:microsoft.com/office/officeart/2005/8/layout/orgChart1"/>
    <dgm:cxn modelId="{46D1789A-BE30-4731-A233-331D5F86911F}" type="presOf" srcId="{44FE6179-C222-4358-ABB1-07D953503AC0}" destId="{BD3E4477-8F16-40BA-AE12-E5819B8147C3}" srcOrd="1" destOrd="0" presId="urn:microsoft.com/office/officeart/2005/8/layout/orgChart1"/>
    <dgm:cxn modelId="{BFDF09A3-9830-4511-8F6B-7E88FE07D86C}" srcId="{C45415BC-489D-449E-A46F-24E88AA5B8F3}" destId="{B283A2A4-4331-422A-A495-FC7978D84D72}" srcOrd="1" destOrd="0" parTransId="{3E354DB7-0ED3-4197-A3DD-86E340909066}" sibTransId="{44C77729-98C2-429D-A2C5-D26648A27671}"/>
    <dgm:cxn modelId="{8F771EB6-08EF-4B1C-8E62-441205A21E03}" type="presOf" srcId="{3E354DB7-0ED3-4197-A3DD-86E340909066}" destId="{ECD6160F-B1E2-4AE3-8FD4-D05684849156}" srcOrd="0" destOrd="0" presId="urn:microsoft.com/office/officeart/2005/8/layout/orgChart1"/>
    <dgm:cxn modelId="{9F84E5CC-5B45-4FAF-A034-03858AAA923B}" type="presOf" srcId="{44FE6179-C222-4358-ABB1-07D953503AC0}" destId="{CAD8AF55-29B0-4069-BE02-9011A31F9A5A}" srcOrd="0" destOrd="0" presId="urn:microsoft.com/office/officeart/2005/8/layout/orgChart1"/>
    <dgm:cxn modelId="{2AA4BEF2-2925-46A8-A9AD-18354175F0F4}" type="presOf" srcId="{B283A2A4-4331-422A-A495-FC7978D84D72}" destId="{E7C5A503-7D99-48E5-B742-7B5A52720C7A}" srcOrd="0" destOrd="0" presId="urn:microsoft.com/office/officeart/2005/8/layout/orgChart1"/>
    <dgm:cxn modelId="{A15123F9-8D90-4022-B0D9-09C415E1F212}" srcId="{C45415BC-489D-449E-A46F-24E88AA5B8F3}" destId="{44FE6179-C222-4358-ABB1-07D953503AC0}" srcOrd="0" destOrd="0" parTransId="{E0C00753-11B8-410C-9F4D-BE5502EFC9EB}" sibTransId="{FE5F58A4-E19D-4B1D-A201-8696F9A49C79}"/>
    <dgm:cxn modelId="{C776E2FD-5EDD-4933-BC43-47BF286F0B9C}" type="presOf" srcId="{C45415BC-489D-449E-A46F-24E88AA5B8F3}" destId="{AEC1E8D6-BF0C-458D-AB76-EE60AF81A093}" srcOrd="0" destOrd="0" presId="urn:microsoft.com/office/officeart/2005/8/layout/orgChart1"/>
    <dgm:cxn modelId="{37C7CA21-7B42-4E35-84E9-E44B602EC0F3}" type="presParOf" srcId="{9E81D407-2772-4714-AD8C-0D2177ADDACC}" destId="{18112752-B61D-4091-A1DD-F609AFDB67E3}" srcOrd="0" destOrd="0" presId="urn:microsoft.com/office/officeart/2005/8/layout/orgChart1"/>
    <dgm:cxn modelId="{062DE359-6799-491C-9193-CC5D43AA6315}" type="presParOf" srcId="{18112752-B61D-4091-A1DD-F609AFDB67E3}" destId="{CFA5E30D-BDCB-4A71-A7E1-45D911A70F29}" srcOrd="0" destOrd="0" presId="urn:microsoft.com/office/officeart/2005/8/layout/orgChart1"/>
    <dgm:cxn modelId="{B06B63B4-DD86-46D1-AF0A-23D530C472DF}" type="presParOf" srcId="{CFA5E30D-BDCB-4A71-A7E1-45D911A70F29}" destId="{AEC1E8D6-BF0C-458D-AB76-EE60AF81A093}" srcOrd="0" destOrd="0" presId="urn:microsoft.com/office/officeart/2005/8/layout/orgChart1"/>
    <dgm:cxn modelId="{83ADC356-316A-4EB0-A91D-F63D7D257F20}" type="presParOf" srcId="{CFA5E30D-BDCB-4A71-A7E1-45D911A70F29}" destId="{1D6F395C-F3D5-4E24-8F34-0E622C435316}" srcOrd="1" destOrd="0" presId="urn:microsoft.com/office/officeart/2005/8/layout/orgChart1"/>
    <dgm:cxn modelId="{EC3BCEC6-B646-4637-BE22-7C0E265E60EB}" type="presParOf" srcId="{18112752-B61D-4091-A1DD-F609AFDB67E3}" destId="{49EAEFB4-9479-47E2-B4C8-4F5AAE0D58AC}" srcOrd="1" destOrd="0" presId="urn:microsoft.com/office/officeart/2005/8/layout/orgChart1"/>
    <dgm:cxn modelId="{E1FABCA9-0348-445D-985E-7FF93ECA2230}" type="presParOf" srcId="{49EAEFB4-9479-47E2-B4C8-4F5AAE0D58AC}" destId="{9FE7CC4D-9817-466B-9856-803B4C9C6BF2}" srcOrd="0" destOrd="0" presId="urn:microsoft.com/office/officeart/2005/8/layout/orgChart1"/>
    <dgm:cxn modelId="{E2711415-96C2-4155-A9E1-2FF666C668A6}" type="presParOf" srcId="{49EAEFB4-9479-47E2-B4C8-4F5AAE0D58AC}" destId="{490FC782-4C49-49B8-AC98-679C2BCAF73C}" srcOrd="1" destOrd="0" presId="urn:microsoft.com/office/officeart/2005/8/layout/orgChart1"/>
    <dgm:cxn modelId="{1389339B-AA81-443E-AF3E-A53AB9E9DEBE}" type="presParOf" srcId="{490FC782-4C49-49B8-AC98-679C2BCAF73C}" destId="{DFCC05AD-C889-4767-9FC0-A6FD1BF63D2C}" srcOrd="0" destOrd="0" presId="urn:microsoft.com/office/officeart/2005/8/layout/orgChart1"/>
    <dgm:cxn modelId="{7B420C39-7742-453E-8357-642326C06021}" type="presParOf" srcId="{DFCC05AD-C889-4767-9FC0-A6FD1BF63D2C}" destId="{CAD8AF55-29B0-4069-BE02-9011A31F9A5A}" srcOrd="0" destOrd="0" presId="urn:microsoft.com/office/officeart/2005/8/layout/orgChart1"/>
    <dgm:cxn modelId="{7D621924-C6AD-4B89-8F7C-6C8E4BDF0B6F}" type="presParOf" srcId="{DFCC05AD-C889-4767-9FC0-A6FD1BF63D2C}" destId="{BD3E4477-8F16-40BA-AE12-E5819B8147C3}" srcOrd="1" destOrd="0" presId="urn:microsoft.com/office/officeart/2005/8/layout/orgChart1"/>
    <dgm:cxn modelId="{F5F59274-82AA-465E-B80D-662C1417E014}" type="presParOf" srcId="{490FC782-4C49-49B8-AC98-679C2BCAF73C}" destId="{447EE684-8CCE-453A-B701-DF154DD2C650}" srcOrd="1" destOrd="0" presId="urn:microsoft.com/office/officeart/2005/8/layout/orgChart1"/>
    <dgm:cxn modelId="{BE89DEEC-88BD-4EB4-B608-CBEFC4F60CC9}" type="presParOf" srcId="{490FC782-4C49-49B8-AC98-679C2BCAF73C}" destId="{C86077C2-8988-473F-BF2F-D5984E2F75FF}" srcOrd="2" destOrd="0" presId="urn:microsoft.com/office/officeart/2005/8/layout/orgChart1"/>
    <dgm:cxn modelId="{26BCF2C7-74A8-457E-83CD-2A3679D337C5}" type="presParOf" srcId="{49EAEFB4-9479-47E2-B4C8-4F5AAE0D58AC}" destId="{ECD6160F-B1E2-4AE3-8FD4-D05684849156}" srcOrd="2" destOrd="0" presId="urn:microsoft.com/office/officeart/2005/8/layout/orgChart1"/>
    <dgm:cxn modelId="{3E1EB150-10CC-4040-838B-D3894A7BC89F}" type="presParOf" srcId="{49EAEFB4-9479-47E2-B4C8-4F5AAE0D58AC}" destId="{B49407FC-AA60-4AE2-BF58-26FC8A84F14B}" srcOrd="3" destOrd="0" presId="urn:microsoft.com/office/officeart/2005/8/layout/orgChart1"/>
    <dgm:cxn modelId="{EEFCBF6F-D738-47C3-B414-39D329B6C784}" type="presParOf" srcId="{B49407FC-AA60-4AE2-BF58-26FC8A84F14B}" destId="{5D124F80-8358-4C51-A5FF-F87F2F8C1709}" srcOrd="0" destOrd="0" presId="urn:microsoft.com/office/officeart/2005/8/layout/orgChart1"/>
    <dgm:cxn modelId="{F3969286-9D1C-4852-ABB4-6AD6515A3DD2}" type="presParOf" srcId="{5D124F80-8358-4C51-A5FF-F87F2F8C1709}" destId="{E7C5A503-7D99-48E5-B742-7B5A52720C7A}" srcOrd="0" destOrd="0" presId="urn:microsoft.com/office/officeart/2005/8/layout/orgChart1"/>
    <dgm:cxn modelId="{5B369FBD-CF2B-4889-913B-BE45DEF0CD49}" type="presParOf" srcId="{5D124F80-8358-4C51-A5FF-F87F2F8C1709}" destId="{E9FC380E-F0F9-4062-84C3-380886217F85}" srcOrd="1" destOrd="0" presId="urn:microsoft.com/office/officeart/2005/8/layout/orgChart1"/>
    <dgm:cxn modelId="{095E7349-595D-46EE-9F23-8098BD45C84A}" type="presParOf" srcId="{B49407FC-AA60-4AE2-BF58-26FC8A84F14B}" destId="{0EC164C2-2675-41E9-AA90-750F71D94165}" srcOrd="1" destOrd="0" presId="urn:microsoft.com/office/officeart/2005/8/layout/orgChart1"/>
    <dgm:cxn modelId="{D999E9B3-A944-4114-9B0D-0EAADA608EEC}" type="presParOf" srcId="{B49407FC-AA60-4AE2-BF58-26FC8A84F14B}" destId="{2754E35C-D168-4625-B1E8-8F67474E52DE}" srcOrd="2" destOrd="0" presId="urn:microsoft.com/office/officeart/2005/8/layout/orgChart1"/>
    <dgm:cxn modelId="{93C4D58D-A899-4477-8625-E9AB4C855880}" type="presParOf" srcId="{18112752-B61D-4091-A1DD-F609AFDB67E3}" destId="{3DAACBE7-F931-4C2C-BF15-2BEC513101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E011F6-F575-42C8-B8F5-463CF26DF285}" type="doc">
      <dgm:prSet loTypeId="urn:microsoft.com/office/officeart/2005/8/layout/vProcess5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8EA0B13-0047-4EE1-AD8C-0B7F786323D3}">
      <dgm:prSet phldrT="[Текст]"/>
      <dgm:spPr/>
      <dgm:t>
        <a:bodyPr/>
        <a:lstStyle/>
        <a:p>
          <a:r>
            <a:rPr lang="ru-RU" dirty="0"/>
            <a:t>Слежение, исправление, конструирование и контроль над биологическими системами человека на молекулярном уровне</a:t>
          </a:r>
        </a:p>
      </dgm:t>
    </dgm:pt>
    <dgm:pt modelId="{49E77595-4BE3-49AF-B2AD-8ADBD95427F3}" type="parTrans" cxnId="{C566990B-7440-401F-8D9A-4AF8BEA92F41}">
      <dgm:prSet/>
      <dgm:spPr/>
      <dgm:t>
        <a:bodyPr/>
        <a:lstStyle/>
        <a:p>
          <a:endParaRPr lang="ru-RU"/>
        </a:p>
      </dgm:t>
    </dgm:pt>
    <dgm:pt modelId="{8A065F93-AD81-4745-8392-F82326415992}" type="sibTrans" cxnId="{C566990B-7440-401F-8D9A-4AF8BEA92F41}">
      <dgm:prSet/>
      <dgm:spPr/>
      <dgm:t>
        <a:bodyPr/>
        <a:lstStyle/>
        <a:p>
          <a:endParaRPr lang="ru-RU"/>
        </a:p>
      </dgm:t>
    </dgm:pt>
    <dgm:pt modelId="{B05EDC54-4646-417A-B9D0-453027D3D0F4}">
      <dgm:prSet phldrT="[Текст]"/>
      <dgm:spPr/>
      <dgm:t>
        <a:bodyPr/>
        <a:lstStyle/>
        <a:p>
          <a:r>
            <a:rPr lang="ru-RU" dirty="0"/>
            <a:t>Адресная доставка лекарств к больным клеткам, лаборатории на чипе, новые бактерицидные средства</a:t>
          </a:r>
        </a:p>
      </dgm:t>
    </dgm:pt>
    <dgm:pt modelId="{7421638D-DC1D-4095-81FE-4EAACCCDE79E}" type="parTrans" cxnId="{C5EDC1D6-E919-43FD-90B3-7DDBD6C445E2}">
      <dgm:prSet/>
      <dgm:spPr/>
      <dgm:t>
        <a:bodyPr/>
        <a:lstStyle/>
        <a:p>
          <a:endParaRPr lang="ru-RU"/>
        </a:p>
      </dgm:t>
    </dgm:pt>
    <dgm:pt modelId="{74B75C4C-ED30-4E8B-85AC-4962CA03337D}" type="sibTrans" cxnId="{C5EDC1D6-E919-43FD-90B3-7DDBD6C445E2}">
      <dgm:prSet/>
      <dgm:spPr/>
      <dgm:t>
        <a:bodyPr/>
        <a:lstStyle/>
        <a:p>
          <a:endParaRPr lang="ru-RU"/>
        </a:p>
      </dgm:t>
    </dgm:pt>
    <dgm:pt modelId="{56174639-0ABC-430F-B9B1-DE1E5B0E3A92}" type="pres">
      <dgm:prSet presAssocID="{63E011F6-F575-42C8-B8F5-463CF26DF285}" presName="outerComposite" presStyleCnt="0">
        <dgm:presLayoutVars>
          <dgm:chMax val="5"/>
          <dgm:dir/>
          <dgm:resizeHandles val="exact"/>
        </dgm:presLayoutVars>
      </dgm:prSet>
      <dgm:spPr/>
    </dgm:pt>
    <dgm:pt modelId="{F122A246-E544-4513-9247-1E1CF1BEEED5}" type="pres">
      <dgm:prSet presAssocID="{63E011F6-F575-42C8-B8F5-463CF26DF285}" presName="dummyMaxCanvas" presStyleCnt="0">
        <dgm:presLayoutVars/>
      </dgm:prSet>
      <dgm:spPr/>
    </dgm:pt>
    <dgm:pt modelId="{6142C052-4ACC-42FF-B18A-2A159D75C837}" type="pres">
      <dgm:prSet presAssocID="{63E011F6-F575-42C8-B8F5-463CF26DF285}" presName="TwoNodes_1" presStyleLbl="node1" presStyleIdx="0" presStyleCnt="2">
        <dgm:presLayoutVars>
          <dgm:bulletEnabled val="1"/>
        </dgm:presLayoutVars>
      </dgm:prSet>
      <dgm:spPr/>
    </dgm:pt>
    <dgm:pt modelId="{89A07BC8-A6A1-4980-8357-09875FE7E29C}" type="pres">
      <dgm:prSet presAssocID="{63E011F6-F575-42C8-B8F5-463CF26DF285}" presName="TwoNodes_2" presStyleLbl="node1" presStyleIdx="1" presStyleCnt="2">
        <dgm:presLayoutVars>
          <dgm:bulletEnabled val="1"/>
        </dgm:presLayoutVars>
      </dgm:prSet>
      <dgm:spPr/>
    </dgm:pt>
    <dgm:pt modelId="{DD5D30DC-44CB-462C-87ED-174BF721E118}" type="pres">
      <dgm:prSet presAssocID="{63E011F6-F575-42C8-B8F5-463CF26DF285}" presName="TwoConn_1-2" presStyleLbl="fgAccFollowNode1" presStyleIdx="0" presStyleCnt="1">
        <dgm:presLayoutVars>
          <dgm:bulletEnabled val="1"/>
        </dgm:presLayoutVars>
      </dgm:prSet>
      <dgm:spPr/>
    </dgm:pt>
    <dgm:pt modelId="{F7B38C97-6F1E-4AE1-A595-21034AC5C67E}" type="pres">
      <dgm:prSet presAssocID="{63E011F6-F575-42C8-B8F5-463CF26DF285}" presName="TwoNodes_1_text" presStyleLbl="node1" presStyleIdx="1" presStyleCnt="2">
        <dgm:presLayoutVars>
          <dgm:bulletEnabled val="1"/>
        </dgm:presLayoutVars>
      </dgm:prSet>
      <dgm:spPr/>
    </dgm:pt>
    <dgm:pt modelId="{65E92C22-A82C-405A-AC00-03A010474BEA}" type="pres">
      <dgm:prSet presAssocID="{63E011F6-F575-42C8-B8F5-463CF26DF285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C566990B-7440-401F-8D9A-4AF8BEA92F41}" srcId="{63E011F6-F575-42C8-B8F5-463CF26DF285}" destId="{08EA0B13-0047-4EE1-AD8C-0B7F786323D3}" srcOrd="0" destOrd="0" parTransId="{49E77595-4BE3-49AF-B2AD-8ADBD95427F3}" sibTransId="{8A065F93-AD81-4745-8392-F82326415992}"/>
    <dgm:cxn modelId="{49D65D29-1EE7-4636-8922-BC5EF5505011}" type="presOf" srcId="{08EA0B13-0047-4EE1-AD8C-0B7F786323D3}" destId="{6142C052-4ACC-42FF-B18A-2A159D75C837}" srcOrd="0" destOrd="0" presId="urn:microsoft.com/office/officeart/2005/8/layout/vProcess5"/>
    <dgm:cxn modelId="{89FBCF5D-BFD1-41DB-B23C-1075AF18B694}" type="presOf" srcId="{63E011F6-F575-42C8-B8F5-463CF26DF285}" destId="{56174639-0ABC-430F-B9B1-DE1E5B0E3A92}" srcOrd="0" destOrd="0" presId="urn:microsoft.com/office/officeart/2005/8/layout/vProcess5"/>
    <dgm:cxn modelId="{ED99AD5E-0355-4C56-B050-0D707DF3A2EC}" type="presOf" srcId="{B05EDC54-4646-417A-B9D0-453027D3D0F4}" destId="{65E92C22-A82C-405A-AC00-03A010474BEA}" srcOrd="1" destOrd="0" presId="urn:microsoft.com/office/officeart/2005/8/layout/vProcess5"/>
    <dgm:cxn modelId="{01EB6575-630A-459B-93CE-0BB25D8C41BF}" type="presOf" srcId="{8A065F93-AD81-4745-8392-F82326415992}" destId="{DD5D30DC-44CB-462C-87ED-174BF721E118}" srcOrd="0" destOrd="0" presId="urn:microsoft.com/office/officeart/2005/8/layout/vProcess5"/>
    <dgm:cxn modelId="{B62BE5CA-42C9-462E-97C2-AFD08E025E8D}" type="presOf" srcId="{08EA0B13-0047-4EE1-AD8C-0B7F786323D3}" destId="{F7B38C97-6F1E-4AE1-A595-21034AC5C67E}" srcOrd="1" destOrd="0" presId="urn:microsoft.com/office/officeart/2005/8/layout/vProcess5"/>
    <dgm:cxn modelId="{C5EDC1D6-E919-43FD-90B3-7DDBD6C445E2}" srcId="{63E011F6-F575-42C8-B8F5-463CF26DF285}" destId="{B05EDC54-4646-417A-B9D0-453027D3D0F4}" srcOrd="1" destOrd="0" parTransId="{7421638D-DC1D-4095-81FE-4EAACCCDE79E}" sibTransId="{74B75C4C-ED30-4E8B-85AC-4962CA03337D}"/>
    <dgm:cxn modelId="{C879FFDF-4FB4-4282-A190-D97CC5FCAA38}" type="presOf" srcId="{B05EDC54-4646-417A-B9D0-453027D3D0F4}" destId="{89A07BC8-A6A1-4980-8357-09875FE7E29C}" srcOrd="0" destOrd="0" presId="urn:microsoft.com/office/officeart/2005/8/layout/vProcess5"/>
    <dgm:cxn modelId="{60FABEC0-4AA3-4B1D-9C91-864DCF7CFBC6}" type="presParOf" srcId="{56174639-0ABC-430F-B9B1-DE1E5B0E3A92}" destId="{F122A246-E544-4513-9247-1E1CF1BEEED5}" srcOrd="0" destOrd="0" presId="urn:microsoft.com/office/officeart/2005/8/layout/vProcess5"/>
    <dgm:cxn modelId="{D48AEB2A-C862-476C-9AFC-91220EE90071}" type="presParOf" srcId="{56174639-0ABC-430F-B9B1-DE1E5B0E3A92}" destId="{6142C052-4ACC-42FF-B18A-2A159D75C837}" srcOrd="1" destOrd="0" presId="urn:microsoft.com/office/officeart/2005/8/layout/vProcess5"/>
    <dgm:cxn modelId="{5770FA00-800F-4362-85E3-698076261F91}" type="presParOf" srcId="{56174639-0ABC-430F-B9B1-DE1E5B0E3A92}" destId="{89A07BC8-A6A1-4980-8357-09875FE7E29C}" srcOrd="2" destOrd="0" presId="urn:microsoft.com/office/officeart/2005/8/layout/vProcess5"/>
    <dgm:cxn modelId="{C2390946-50F0-4CBC-813A-6A3A7102DDC7}" type="presParOf" srcId="{56174639-0ABC-430F-B9B1-DE1E5B0E3A92}" destId="{DD5D30DC-44CB-462C-87ED-174BF721E118}" srcOrd="3" destOrd="0" presId="urn:microsoft.com/office/officeart/2005/8/layout/vProcess5"/>
    <dgm:cxn modelId="{0BDD7241-93AE-4DE7-A083-54784F42F430}" type="presParOf" srcId="{56174639-0ABC-430F-B9B1-DE1E5B0E3A92}" destId="{F7B38C97-6F1E-4AE1-A595-21034AC5C67E}" srcOrd="4" destOrd="0" presId="urn:microsoft.com/office/officeart/2005/8/layout/vProcess5"/>
    <dgm:cxn modelId="{7C97C6F9-4B9F-42E1-BA3A-059B85373569}" type="presParOf" srcId="{56174639-0ABC-430F-B9B1-DE1E5B0E3A92}" destId="{65E92C22-A82C-405A-AC00-03A010474BE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6160F-B1E2-4AE3-8FD4-D05684849156}">
      <dsp:nvSpPr>
        <dsp:cNvPr id="0" name=""/>
        <dsp:cNvSpPr/>
      </dsp:nvSpPr>
      <dsp:spPr>
        <a:xfrm>
          <a:off x="2901043" y="1313881"/>
          <a:ext cx="1585364" cy="523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773"/>
              </a:lnTo>
              <a:lnTo>
                <a:pt x="1585364" y="261773"/>
              </a:lnTo>
              <a:lnTo>
                <a:pt x="1585364" y="523547"/>
              </a:lnTo>
            </a:path>
          </a:pathLst>
        </a:custGeom>
        <a:noFill/>
        <a:ln w="264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7CC4D-9817-466B-9856-803B4C9C6BF2}">
      <dsp:nvSpPr>
        <dsp:cNvPr id="0" name=""/>
        <dsp:cNvSpPr/>
      </dsp:nvSpPr>
      <dsp:spPr>
        <a:xfrm>
          <a:off x="1324953" y="1313881"/>
          <a:ext cx="1576090" cy="523547"/>
        </a:xfrm>
        <a:custGeom>
          <a:avLst/>
          <a:gdLst/>
          <a:ahLst/>
          <a:cxnLst/>
          <a:rect l="0" t="0" r="0" b="0"/>
          <a:pathLst>
            <a:path>
              <a:moveTo>
                <a:pt x="1576090" y="0"/>
              </a:moveTo>
              <a:lnTo>
                <a:pt x="1576090" y="261773"/>
              </a:lnTo>
              <a:lnTo>
                <a:pt x="0" y="261773"/>
              </a:lnTo>
              <a:lnTo>
                <a:pt x="0" y="523547"/>
              </a:lnTo>
            </a:path>
          </a:pathLst>
        </a:custGeom>
        <a:noFill/>
        <a:ln w="264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1E8D6-BF0C-458D-AB76-EE60AF81A093}">
      <dsp:nvSpPr>
        <dsp:cNvPr id="0" name=""/>
        <dsp:cNvSpPr/>
      </dsp:nvSpPr>
      <dsp:spPr>
        <a:xfrm>
          <a:off x="1654501" y="67339"/>
          <a:ext cx="2493084" cy="1246542"/>
        </a:xfrm>
        <a:prstGeom prst="rect">
          <a:avLst/>
        </a:prstGeom>
        <a:gradFill rotWithShape="1">
          <a:gsLst>
            <a:gs pos="0">
              <a:schemeClr val="accent6">
                <a:shade val="70000"/>
                <a:satMod val="150000"/>
              </a:schemeClr>
            </a:gs>
            <a:gs pos="34000">
              <a:schemeClr val="accent6">
                <a:shade val="70000"/>
                <a:satMod val="140000"/>
              </a:schemeClr>
            </a:gs>
            <a:gs pos="70000">
              <a:schemeClr val="accent6">
                <a:tint val="100000"/>
                <a:shade val="90000"/>
                <a:satMod val="140000"/>
              </a:schemeClr>
            </a:gs>
            <a:gs pos="100000">
              <a:schemeClr val="accent6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6">
              <a:shade val="30000"/>
              <a:satMod val="13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Биотехнология</a:t>
          </a:r>
        </a:p>
      </dsp:txBody>
      <dsp:txXfrm>
        <a:off x="1654501" y="67339"/>
        <a:ext cx="2493084" cy="1246542"/>
      </dsp:txXfrm>
    </dsp:sp>
    <dsp:sp modelId="{CAD8AF55-29B0-4069-BE02-9011A31F9A5A}">
      <dsp:nvSpPr>
        <dsp:cNvPr id="0" name=""/>
        <dsp:cNvSpPr/>
      </dsp:nvSpPr>
      <dsp:spPr>
        <a:xfrm>
          <a:off x="1362" y="1837429"/>
          <a:ext cx="2647181" cy="2449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l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Традиционная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Технологическая микробиология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Техническая энзимология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Биохимическая энзимология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Инженерная энзимология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1362" y="1837429"/>
        <a:ext cx="2647181" cy="2449517"/>
      </dsp:txXfrm>
    </dsp:sp>
    <dsp:sp modelId="{E7C5A503-7D99-48E5-B742-7B5A52720C7A}">
      <dsp:nvSpPr>
        <dsp:cNvPr id="0" name=""/>
        <dsp:cNvSpPr/>
      </dsp:nvSpPr>
      <dsp:spPr>
        <a:xfrm>
          <a:off x="3172091" y="1837429"/>
          <a:ext cx="2628633" cy="24476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l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Новая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Генетическая инженерия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клеточная инженерия</a:t>
          </a:r>
        </a:p>
      </dsp:txBody>
      <dsp:txXfrm>
        <a:off x="3172091" y="1837429"/>
        <a:ext cx="2628633" cy="2447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2C052-4ACC-42FF-B18A-2A159D75C837}">
      <dsp:nvSpPr>
        <dsp:cNvPr id="0" name=""/>
        <dsp:cNvSpPr/>
      </dsp:nvSpPr>
      <dsp:spPr>
        <a:xfrm>
          <a:off x="0" y="0"/>
          <a:ext cx="5915660" cy="1430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l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Слежение, исправление, конструирование и контроль над биологическими системами человека на молекулярном уровне</a:t>
          </a:r>
        </a:p>
      </dsp:txBody>
      <dsp:txXfrm>
        <a:off x="41894" y="41894"/>
        <a:ext cx="4437249" cy="1346594"/>
      </dsp:txXfrm>
    </dsp:sp>
    <dsp:sp modelId="{89A07BC8-A6A1-4980-8357-09875FE7E29C}">
      <dsp:nvSpPr>
        <dsp:cNvPr id="0" name=""/>
        <dsp:cNvSpPr/>
      </dsp:nvSpPr>
      <dsp:spPr>
        <a:xfrm>
          <a:off x="1043939" y="1748244"/>
          <a:ext cx="5915660" cy="1430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l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Адресная доставка лекарств к больным клеткам, лаборатории на чипе, новые бактерицидные средства</a:t>
          </a:r>
        </a:p>
      </dsp:txBody>
      <dsp:txXfrm>
        <a:off x="1085833" y="1790138"/>
        <a:ext cx="3858183" cy="1346594"/>
      </dsp:txXfrm>
    </dsp:sp>
    <dsp:sp modelId="{DD5D30DC-44CB-462C-87ED-174BF721E118}">
      <dsp:nvSpPr>
        <dsp:cNvPr id="0" name=""/>
        <dsp:cNvSpPr/>
      </dsp:nvSpPr>
      <dsp:spPr>
        <a:xfrm>
          <a:off x="4985911" y="1124439"/>
          <a:ext cx="929748" cy="92974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5195104" y="1124439"/>
        <a:ext cx="511362" cy="699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E30ADBF-5313-459D-B6F3-BF27C0F5823C}" type="datetime1">
              <a:rPr lang="ru-RU" smtClean="0"/>
              <a:pPr algn="r" rtl="0"/>
              <a:t>22.09.2022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0FBF0F8D-2DF2-4F30-A8FF-E6766175BFDA}" type="datetime1">
              <a:rPr lang="ru-RU" smtClean="0"/>
              <a:pPr/>
              <a:t>22.09.2022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ru-RU"/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92920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ru-RU"/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1562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ru-RU"/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6124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ru-RU"/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5612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60A2F6-61CA-4427-B30C-E6AA760857B2}" type="datetime1">
              <a:rPr lang="ru-RU" smtClean="0"/>
              <a:pPr rtl="0"/>
              <a:t>22.09.2022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ru-RU"/>
              <a:t>‹#›</a:t>
            </a:r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69D926F-B952-46EA-AD8F-690A4942FA44}" type="datetime1">
              <a:rPr lang="ru-RU" smtClean="0"/>
              <a:pPr rtl="0"/>
              <a:t>22.09.2022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ru-RU"/>
              <a:t>‹#›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69F01E6-69F8-467F-98E5-0FFFF7DECCE1}" type="datetime1">
              <a:rPr lang="ru-RU" smtClean="0"/>
              <a:pPr rtl="0"/>
              <a:t>22.09.2022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ru-RU"/>
              <a:t>‹#›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D87CEAD-C604-4A79-BB1A-161196FCC3E8}" type="datetime1">
              <a:rPr lang="ru-RU" smtClean="0"/>
              <a:pPr rtl="0"/>
              <a:t>22.09.2022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ru-RU"/>
              <a:t>‹#›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BBD129-21E7-43CE-8844-9DF8DC519E72}" type="datetime1">
              <a:rPr lang="ru-RU" smtClean="0"/>
              <a:pPr rtl="0"/>
              <a:t>22.09.2022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ru-RU"/>
              <a:t>‹#›</a:t>
            </a:r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34C7864-922C-4281-945E-D29C7FB7BA55}" type="datetime1">
              <a:rPr lang="ru-RU" smtClean="0"/>
              <a:pPr rtl="0"/>
              <a:t>22.09.2022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‹#›</a:t>
            </a:r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274B3D1-E77C-4AA6-BA2A-EAB0A7457350}" type="datetime1">
              <a:rPr lang="ru-RU" smtClean="0"/>
              <a:pPr rtl="0"/>
              <a:t>22.09.2022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ru-RU"/>
              <a:t>‹#›</a:t>
            </a:r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96F77FE-13DA-41C1-908E-D008C9F5BD4C}" type="datetime1">
              <a:rPr lang="ru-RU" smtClean="0"/>
              <a:pPr rtl="0"/>
              <a:t>22.09.2022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ru-RU"/>
              <a:t>‹#›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D57159F-2E65-4E12-9BBD-73F1D7CC1754}" type="datetime1">
              <a:rPr lang="ru-RU" smtClean="0"/>
              <a:pPr rtl="0"/>
              <a:t>22.09.2022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ru-RU"/>
              <a:t>‹#›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1318E8-27BC-4324-9358-4103FF6F4C5E}" type="datetime1">
              <a:rPr lang="ru-RU" smtClean="0"/>
              <a:pPr rtl="0"/>
              <a:t>22.09.2022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ru-RU"/>
              <a:t>‹#›</a:t>
            </a:r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D9CFD0-3193-4894-9C50-2367A4E64C79}" type="datetime1">
              <a:rPr lang="ru-RU" smtClean="0"/>
              <a:pPr rtl="0"/>
              <a:t>22.09.2022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ru-RU"/>
              <a:t>‹#›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rtl="0"/>
            <a:fld id="{A34C7864-922C-4281-945E-D29C7FB7BA55}" type="datetime1">
              <a:rPr lang="ru-RU" smtClean="0"/>
              <a:pPr rtl="0"/>
              <a:t>22.09.2022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ru-RU"/>
              <a:t>‹#›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2152" y="711200"/>
            <a:ext cx="8500062" cy="2491756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/>
              <a:t>Современные направления биотехнологий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46400" y="4555067"/>
            <a:ext cx="8534400" cy="1752600"/>
          </a:xfrm>
        </p:spPr>
        <p:txBody>
          <a:bodyPr rtlCol="0"/>
          <a:lstStyle/>
          <a:p>
            <a:pPr algn="r" rtl="0"/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sz="6600" dirty="0"/>
              <a:t>Биотехнологии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93913" y="1973815"/>
            <a:ext cx="525780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Биотехнология — </a:t>
            </a:r>
            <a:r>
              <a:rPr lang="ru-RU" sz="2000" dirty="0"/>
              <a:t>это наука о методах и технологиях производства различных ценных веществ и продуктов с использованием природных биологических объектов (микроорганизмов, растительных и животных клеток), частей клеток (клеточных мембран, рибосом, митохондрий, хлоропластов)  и процессов.</a:t>
            </a:r>
            <a:endParaRPr kumimoji="0" lang="ru-RU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954485" y="2013857"/>
          <a:ext cx="5802087" cy="4354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9" name="Picture 3" descr="http://newsfon.msk.ru/wp-content/uploads/2012/06/newsfon.msk.ru9489572609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6945" y="4672590"/>
            <a:ext cx="2707368" cy="1670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r>
              <a:rPr lang="ru-RU" sz="2800" b="1" dirty="0"/>
              <a:t>Традиционная биотехнология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8248" y="2411663"/>
            <a:ext cx="8340581" cy="811306"/>
          </a:xfrm>
          <a:ln>
            <a:solidFill>
              <a:schemeClr val="bg2">
                <a:lumMod val="65000"/>
              </a:schemeClr>
            </a:solidFill>
          </a:ln>
        </p:spPr>
        <p:txBody>
          <a:bodyPr rtlCol="0">
            <a:normAutofit fontScale="77500" lnSpcReduction="20000"/>
          </a:bodyPr>
          <a:lstStyle/>
          <a:p>
            <a:r>
              <a:rPr lang="ru-RU" sz="4800" dirty="0">
                <a:ln w="18415" cmpd="sng">
                  <a:solidFill>
                    <a:schemeClr val="bg1">
                      <a:lumMod val="25000"/>
                    </a:schemeClr>
                  </a:solidFill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Защита растений от вредителей</a:t>
            </a:r>
          </a:p>
          <a:p>
            <a:pPr rtl="0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7715" y="2995703"/>
            <a:ext cx="8316685" cy="232371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80000"/>
            <a:r>
              <a:rPr lang="ru-RU" sz="2400" dirty="0"/>
              <a:t> </a:t>
            </a:r>
          </a:p>
          <a:p>
            <a:pPr marL="180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2400" dirty="0"/>
              <a:t> Микроорганизмы (бактерии, актиномицеты, грибы)</a:t>
            </a:r>
          </a:p>
          <a:p>
            <a:pPr marL="180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2400" dirty="0"/>
              <a:t> Живые организмы (насекомые-хищники, клещи и нематоды) </a:t>
            </a:r>
          </a:p>
          <a:p>
            <a:pPr marL="180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2400" dirty="0"/>
              <a:t> Продукты их жизнедеятельности</a:t>
            </a:r>
          </a:p>
        </p:txBody>
      </p:sp>
      <p:pic>
        <p:nvPicPr>
          <p:cNvPr id="5122" name="Picture 2" descr="http://www.eurolab.ua/img/st_img/12_09/Nocar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0971" y="2105617"/>
            <a:ext cx="2991304" cy="1755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 descr="http://exotema.ru/wp-content/uploads/2011/12/bogomol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08028" y="4036928"/>
            <a:ext cx="1713594" cy="2498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8" name="Picture 8" descr="http://aquadomik.ru/wp-content/uploads/2009/11/nemato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0544" y="4635206"/>
            <a:ext cx="2928255" cy="1917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r>
              <a:rPr lang="ru-RU" sz="2800" b="1" dirty="0"/>
              <a:t>Традиционная биотехнология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730" y="2062522"/>
            <a:ext cx="11128783" cy="865736"/>
          </a:xfrm>
        </p:spPr>
        <p:txBody>
          <a:bodyPr rtlCol="0">
            <a:normAutofit/>
          </a:bodyPr>
          <a:lstStyle/>
          <a:p>
            <a:r>
              <a:rPr lang="ru-RU" sz="4000" dirty="0">
                <a:ln w="18415" cmpd="sng">
                  <a:solidFill>
                    <a:schemeClr val="bg1">
                      <a:lumMod val="25000"/>
                    </a:schemeClr>
                  </a:solidFill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Борьба с загрязнением окружающей среды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1551" y="3015734"/>
            <a:ext cx="830967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/>
              <a:t> Биологическая очистка сточных вод </a:t>
            </a:r>
          </a:p>
          <a:p>
            <a:pPr lvl="1">
              <a:buFont typeface="Courier New" pitchFamily="49" charset="0"/>
              <a:buChar char="o"/>
            </a:pPr>
            <a:r>
              <a:rPr lang="ru-RU" sz="2400" dirty="0"/>
              <a:t>	</a:t>
            </a:r>
            <a:r>
              <a:rPr lang="ru-RU" sz="2200" dirty="0"/>
              <a:t>извлечение металлов</a:t>
            </a:r>
          </a:p>
          <a:p>
            <a:pPr lvl="1">
              <a:buFont typeface="Courier New" pitchFamily="49" charset="0"/>
              <a:buChar char="o"/>
            </a:pPr>
            <a:r>
              <a:rPr lang="ru-RU" sz="2200" dirty="0"/>
              <a:t>	 эмульгирование и сорбция углеводородов нефти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/>
              <a:t>Биологическая очистка загрязненной почвы</a:t>
            </a:r>
          </a:p>
          <a:p>
            <a:pPr lvl="1">
              <a:buFont typeface="Courier New" pitchFamily="49" charset="0"/>
              <a:buChar char="o"/>
            </a:pPr>
            <a:r>
              <a:rPr lang="ru-RU" sz="2200" dirty="0"/>
              <a:t>	удаление мазута</a:t>
            </a:r>
          </a:p>
          <a:p>
            <a:pPr lvl="1">
              <a:buFont typeface="Courier New" pitchFamily="49" charset="0"/>
              <a:buChar char="o"/>
            </a:pPr>
            <a:r>
              <a:rPr lang="ru-RU" sz="2200" dirty="0"/>
              <a:t>	расщепление октана, камфары, нафталина, ксилола</a:t>
            </a:r>
          </a:p>
          <a:p>
            <a:pPr lvl="1">
              <a:buFont typeface="Courier New" pitchFamily="49" charset="0"/>
              <a:buChar char="o"/>
            </a:pPr>
            <a:r>
              <a:rPr lang="ru-RU" sz="2200" dirty="0"/>
              <a:t>	утилизация сырой нефти</a:t>
            </a:r>
          </a:p>
        </p:txBody>
      </p:sp>
      <p:pic>
        <p:nvPicPr>
          <p:cNvPr id="3076" name="Picture 4" descr="http://greenevolution.ru/wp-content/uploads/2013/05/19035-630x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87543" y="2841735"/>
            <a:ext cx="2694668" cy="1766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http://science.compulenta.ru/upload/iblock/4b0/5279773437_bb5fca88de_z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749" y="4618640"/>
            <a:ext cx="2833462" cy="1912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Традиционная биотехнология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8934" y="2138722"/>
            <a:ext cx="8331152" cy="1192307"/>
          </a:xfrm>
        </p:spPr>
        <p:txBody>
          <a:bodyPr>
            <a:normAutofit/>
          </a:bodyPr>
          <a:lstStyle/>
          <a:p>
            <a:r>
              <a:rPr lang="ru-RU" sz="4000" dirty="0">
                <a:ln w="18415" cmpd="sng">
                  <a:solidFill>
                    <a:schemeClr val="bg1">
                      <a:lumMod val="25000"/>
                    </a:schemeClr>
                  </a:solidFill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Тяжелая промышленность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6058" y="314937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/>
              <a:t> Добыча природных ископаемых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/>
              <a:t> Превращение природных ископаемых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/>
              <a:t> Переработка природных ископаемых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9855" y="5144477"/>
            <a:ext cx="698862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/>
              <a:t>	Эти методы используются для разработки отвалов старых рудников и бедных месторождений, где традиционные методы добычи экономически невыгодны.</a:t>
            </a:r>
          </a:p>
        </p:txBody>
      </p:sp>
      <p:pic>
        <p:nvPicPr>
          <p:cNvPr id="37890" name="Picture 2" descr="http://www.3dnews.ru/assets/external/illustrations/2012/05/09/628974/_60072450_biomagne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9486" y="2097541"/>
            <a:ext cx="4128861" cy="2322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6" name="Picture 8" descr="http://www.nnre.ru/biologija/rozhdenie_slozhnosti_yevolyucionnaja_biologija_segodnja/image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9371" y="4729615"/>
            <a:ext cx="3995057" cy="1877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Новая биотехнология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3619" y="2018980"/>
            <a:ext cx="6273752" cy="767764"/>
          </a:xfrm>
        </p:spPr>
        <p:txBody>
          <a:bodyPr/>
          <a:lstStyle/>
          <a:p>
            <a:r>
              <a:rPr lang="ru-RU" sz="4000" dirty="0">
                <a:ln w="18415" cmpd="sng">
                  <a:solidFill>
                    <a:schemeClr val="bg1">
                      <a:lumMod val="25000"/>
                    </a:schemeClr>
                  </a:solidFill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Клеточная инженерия </a:t>
            </a: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26571" y="3037578"/>
            <a:ext cx="851262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Коэффициент размножения выше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П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оддержание роста круглый год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Т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ысячи растений могут расти на небольшой лабораторной  площади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Оздоровление растений от вирусов и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патогенов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П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олучать растений, которые не размножаются вегетативно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5" name="Picture 3" descr="http://hitagro.ru/wp-content/uploads/2013/11/%D0%9A%D0%BB%D0%B5%D1%82%D0%BE%D1%87%D0%BD%D0%B0%D1%8F-%D0%B8%D0%BD%D0%B6%D0%B5%D0%BD%D0%B5%D1%80%D0%B8%D1%8F-%D1%80%D0%B0%D1%81%D1%82%D0%B5%D0%BD%D0%B8%D0%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1371" y="2271939"/>
            <a:ext cx="3389993" cy="3389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Новая биотехнология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276" y="2084293"/>
            <a:ext cx="6535010" cy="1072564"/>
          </a:xfrm>
        </p:spPr>
        <p:txBody>
          <a:bodyPr>
            <a:normAutofit/>
          </a:bodyPr>
          <a:lstStyle/>
          <a:p>
            <a:r>
              <a:rPr lang="ru-RU" sz="4000" dirty="0">
                <a:ln w="18415" cmpd="sng">
                  <a:solidFill>
                    <a:schemeClr val="bg1">
                      <a:lumMod val="25000"/>
                    </a:schemeClr>
                  </a:solidFill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Гибридизация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9856" y="305442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sz="2000" dirty="0"/>
              <a:t>Образования гибридов, в основе которого лежит объединение генетического материала разных клеток в одной клетке</a:t>
            </a:r>
          </a:p>
          <a:p>
            <a:pPr>
              <a:buFont typeface="Wingdings" pitchFamily="2" charset="2"/>
              <a:buChar char="v"/>
            </a:pPr>
            <a:endParaRPr lang="ru-RU" sz="2000" dirty="0"/>
          </a:p>
          <a:p>
            <a:pPr>
              <a:buFont typeface="Wingdings" pitchFamily="2" charset="2"/>
              <a:buChar char="v"/>
            </a:pPr>
            <a:r>
              <a:rPr lang="ru-RU" sz="2000" dirty="0"/>
              <a:t> Может осуществляться в пределах одного вида (внутривидовая гибридизация) и между разными систематическими группами (отдалённая гибридизация, при которой происходит объединение разных геномов)</a:t>
            </a:r>
          </a:p>
        </p:txBody>
      </p:sp>
      <p:pic>
        <p:nvPicPr>
          <p:cNvPr id="39938" name="Picture 2" descr="http://www.tepka.ru/biologia_9/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1946" y="4661580"/>
            <a:ext cx="5361421" cy="1989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0" name="Picture 4" descr="http://images.myshared.ru/420730/slide_5.jpg"/>
          <p:cNvPicPr>
            <a:picLocks noChangeAspect="1" noChangeArrowheads="1"/>
          </p:cNvPicPr>
          <p:nvPr/>
        </p:nvPicPr>
        <p:blipFill>
          <a:blip r:embed="rId3" cstate="print"/>
          <a:srcRect t="22228" b="4087"/>
          <a:stretch>
            <a:fillRect/>
          </a:stretch>
        </p:blipFill>
        <p:spPr bwMode="auto">
          <a:xfrm>
            <a:off x="7075716" y="1931752"/>
            <a:ext cx="4484914" cy="2476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Новая биотехнология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6903" y="2106066"/>
            <a:ext cx="5555295" cy="985478"/>
          </a:xfrm>
        </p:spPr>
        <p:txBody>
          <a:bodyPr>
            <a:normAutofit/>
          </a:bodyPr>
          <a:lstStyle/>
          <a:p>
            <a:r>
              <a:rPr lang="ru-RU" sz="4000" dirty="0">
                <a:ln w="18415" cmpd="sng">
                  <a:solidFill>
                    <a:schemeClr val="bg1">
                      <a:lumMod val="25000"/>
                    </a:schemeClr>
                  </a:solidFill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Генная инженерия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1629" y="3220721"/>
            <a:ext cx="6052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	Генная инженерия </a:t>
            </a:r>
            <a:r>
              <a:rPr lang="ru-RU" sz="2400" dirty="0"/>
              <a:t>- совокупность приёмов, методов и технологий получения </a:t>
            </a:r>
            <a:r>
              <a:rPr lang="ru-RU" sz="2400" dirty="0" err="1"/>
              <a:t>рекомбинантных</a:t>
            </a:r>
            <a:r>
              <a:rPr lang="ru-RU" sz="2400" dirty="0"/>
              <a:t> РНК и ДНК, выделения генов из организма (клеток), осуществления манипуляций с генами и введения их в другие организмы</a:t>
            </a:r>
          </a:p>
        </p:txBody>
      </p:sp>
      <p:pic>
        <p:nvPicPr>
          <p:cNvPr id="40962" name="Picture 2" descr="http://mediasubs.ru/group/uploads/zd/zdorove-bez-vrachej-i-lekarstv-/image2/kYy00OTc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1113" y="2013858"/>
            <a:ext cx="3497489" cy="2623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4" name="Picture 4" descr="http://proiz-teh.ru/images/photos/gennaja-inzhener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2204" y="3978729"/>
            <a:ext cx="3810000" cy="26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Новая биотехнология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5391" y="1964550"/>
            <a:ext cx="5979838" cy="1029022"/>
          </a:xfrm>
        </p:spPr>
        <p:txBody>
          <a:bodyPr>
            <a:normAutofit/>
          </a:bodyPr>
          <a:lstStyle/>
          <a:p>
            <a:r>
              <a:rPr lang="ru-RU" sz="4000" dirty="0">
                <a:ln w="18415" cmpd="sng">
                  <a:solidFill>
                    <a:schemeClr val="bg1">
                      <a:lumMod val="25000"/>
                    </a:schemeClr>
                  </a:solidFill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</a:t>
            </a:r>
            <a:r>
              <a:rPr lang="ru-RU" sz="4000" dirty="0" err="1">
                <a:ln w="18415" cmpd="sng">
                  <a:solidFill>
                    <a:schemeClr val="bg1">
                      <a:lumMod val="25000"/>
                    </a:schemeClr>
                  </a:solidFill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Наномедицина</a:t>
            </a:r>
            <a:endParaRPr lang="ru-RU" sz="4000" dirty="0">
              <a:ln w="18415" cmpd="sng">
                <a:solidFill>
                  <a:schemeClr val="bg1">
                    <a:lumMod val="25000"/>
                  </a:schemeClr>
                </a:solidFill>
                <a:prstDash val="solid"/>
              </a:ln>
              <a:solidFill>
                <a:schemeClr val="bg1">
                  <a:lumMod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10028" y="3167744"/>
          <a:ext cx="6959600" cy="3178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986" name="Picture 2" descr="http://cs421616.vk.me/v421616074/6c01/dfrh5_IoZv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94915" y="4186778"/>
            <a:ext cx="3404960" cy="2232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988" name="Picture 4" descr="http://www.the-scientist.com/August2014/nanomedicin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84571" y="2013858"/>
            <a:ext cx="3715656" cy="2090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BC99BC-3A63-4255-9D4F-38C5B80A319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896FEF9-821E-45A6-82F2-0B1CE4CD8C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F7A874A-6E55-415B-9061-8B2D43DC2F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339</Words>
  <Application>Microsoft Office PowerPoint</Application>
  <PresentationFormat>Широкоэкранный</PresentationFormat>
  <Paragraphs>57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Courier New</vt:lpstr>
      <vt:lpstr>Wingdings</vt:lpstr>
      <vt:lpstr>Ясность</vt:lpstr>
      <vt:lpstr>Современные направления биотехнологий</vt:lpstr>
      <vt:lpstr>Биотехнологии</vt:lpstr>
      <vt:lpstr>Традиционная биотехнология </vt:lpstr>
      <vt:lpstr>Традиционная биотехнология </vt:lpstr>
      <vt:lpstr>Традиционная биотехнология </vt:lpstr>
      <vt:lpstr>Новая биотехнология</vt:lpstr>
      <vt:lpstr>Новая биотехнология</vt:lpstr>
      <vt:lpstr>Новая биотехнология</vt:lpstr>
      <vt:lpstr>Новая биотехнология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2012-09-21T18:31:34Z</dcterms:created>
  <dcterms:modified xsi:type="dcterms:W3CDTF">2022-09-22T17:10:32Z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